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16FF-4E5C-4952-9C4D-0343235009C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0E7C759-14D3-4D9F-9F33-E32B7FD46A4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93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16FF-4E5C-4952-9C4D-0343235009C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759-14D3-4D9F-9F33-E32B7FD46A4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35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16FF-4E5C-4952-9C4D-0343235009C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759-14D3-4D9F-9F33-E32B7FD46A4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16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16FF-4E5C-4952-9C4D-0343235009C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759-14D3-4D9F-9F33-E32B7FD46A4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04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16FF-4E5C-4952-9C4D-0343235009C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759-14D3-4D9F-9F33-E32B7FD46A4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79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16FF-4E5C-4952-9C4D-0343235009C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759-14D3-4D9F-9F33-E32B7FD46A4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3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16FF-4E5C-4952-9C4D-0343235009C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759-14D3-4D9F-9F33-E32B7FD46A4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84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16FF-4E5C-4952-9C4D-0343235009C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759-14D3-4D9F-9F33-E32B7FD46A4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91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16FF-4E5C-4952-9C4D-0343235009C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759-14D3-4D9F-9F33-E32B7FD46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7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16FF-4E5C-4952-9C4D-0343235009C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759-14D3-4D9F-9F33-E32B7FD46A4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14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92F716FF-4E5C-4952-9C4D-0343235009C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759-14D3-4D9F-9F33-E32B7FD46A46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19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716FF-4E5C-4952-9C4D-0343235009C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0E7C759-14D3-4D9F-9F33-E32B7FD46A46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77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A1902-EEF5-4290-9ACC-B37E422605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Angle Relations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DFA010-3100-4341-BFAD-4AD135E78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253998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(8</a:t>
            </a:r>
            <a:r>
              <a:rPr lang="en-US" b="1" baseline="30000" dirty="0"/>
              <a:t>th</a:t>
            </a:r>
            <a:r>
              <a:rPr lang="en-US" b="1" dirty="0"/>
              <a:t>)I </a:t>
            </a:r>
            <a:r>
              <a:rPr lang="en-US" b="1" cap="none" dirty="0"/>
              <a:t>CAN </a:t>
            </a:r>
            <a:r>
              <a:rPr lang="en-US" cap="none" dirty="0"/>
              <a:t>find the unknown measurement of different types of angles</a:t>
            </a:r>
            <a:r>
              <a:rPr lang="en-US" dirty="0"/>
              <a:t>.</a:t>
            </a:r>
          </a:p>
          <a:p>
            <a:r>
              <a:rPr lang="en-US" b="1" dirty="0"/>
              <a:t>MGSE7.G.5</a:t>
            </a:r>
            <a:r>
              <a:rPr lang="en-US" dirty="0"/>
              <a:t>-U</a:t>
            </a:r>
            <a:r>
              <a:rPr lang="en-US" cap="none" dirty="0"/>
              <a:t>se facts about supplementary, complementary, vertical, and adjacent angles in a multi-step problem to write and solve simple equations for an unknown angle in a figure. (Review)</a:t>
            </a:r>
          </a:p>
          <a:p>
            <a:r>
              <a:rPr lang="en-US" b="1" dirty="0"/>
              <a:t>MGSE8.G.5</a:t>
            </a:r>
            <a:r>
              <a:rPr lang="en-US" dirty="0"/>
              <a:t>-U</a:t>
            </a:r>
            <a:r>
              <a:rPr lang="en-US" cap="none" dirty="0"/>
              <a:t>se informal arguments to establish facts about the angle sum and exterior angle of triangles, about the angles created when parallel lines are cut by a transversal, and the angle‐ angle criterion for similarity of triangles.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9B7B87-6926-4504-A31F-8F62844302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852" y="6155212"/>
            <a:ext cx="1000409" cy="70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764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8D79D-15E7-4A1A-9305-8301F02FC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Adjacent Angles: Practice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6A8946-FB51-4BBC-850E-F09BBD0B8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370" y="1853754"/>
            <a:ext cx="5311014" cy="40077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AB40941-06FC-41EC-8BD2-07285C28AE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852" y="6155212"/>
            <a:ext cx="1000409" cy="70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72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C9C91-B168-4315-9690-1B4F3194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Key (in order of slides)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9EEFB6-D29C-4F59-8EA5-3B75145FAEBA}"/>
              </a:ext>
            </a:extLst>
          </p:cNvPr>
          <p:cNvSpPr txBox="1"/>
          <p:nvPr/>
        </p:nvSpPr>
        <p:spPr>
          <a:xfrm>
            <a:off x="1446028" y="2062716"/>
            <a:ext cx="44337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1. Complementary Angles</a:t>
            </a:r>
          </a:p>
          <a:p>
            <a:r>
              <a:rPr lang="en-US" dirty="0">
                <a:latin typeface="Century Gothic" panose="020B0502020202020204" pitchFamily="34" charset="0"/>
              </a:rPr>
              <a:t>	90°, right</a:t>
            </a:r>
          </a:p>
          <a:p>
            <a:r>
              <a:rPr lang="en-US" dirty="0">
                <a:latin typeface="Century Gothic" panose="020B0502020202020204" pitchFamily="34" charset="0"/>
              </a:rPr>
              <a:t>2. Complementary Angles</a:t>
            </a:r>
          </a:p>
          <a:p>
            <a:r>
              <a:rPr lang="en-US" dirty="0">
                <a:latin typeface="Century Gothic" panose="020B0502020202020204" pitchFamily="34" charset="0"/>
              </a:rPr>
              <a:t>	52°</a:t>
            </a:r>
          </a:p>
          <a:p>
            <a:r>
              <a:rPr lang="en-US" dirty="0">
                <a:latin typeface="Century Gothic" panose="020B0502020202020204" pitchFamily="34" charset="0"/>
              </a:rPr>
              <a:t>3. Supplementary Angles</a:t>
            </a:r>
          </a:p>
          <a:p>
            <a:r>
              <a:rPr lang="en-US" dirty="0">
                <a:latin typeface="Century Gothic" panose="020B0502020202020204" pitchFamily="34" charset="0"/>
              </a:rPr>
              <a:t>	180°, straight</a:t>
            </a:r>
          </a:p>
          <a:p>
            <a:r>
              <a:rPr lang="en-US" dirty="0">
                <a:latin typeface="Century Gothic" panose="020B0502020202020204" pitchFamily="34" charset="0"/>
              </a:rPr>
              <a:t>4. Supplementary Angles</a:t>
            </a:r>
          </a:p>
          <a:p>
            <a:r>
              <a:rPr lang="en-US" dirty="0">
                <a:latin typeface="Century Gothic" panose="020B0502020202020204" pitchFamily="34" charset="0"/>
              </a:rPr>
              <a:t>	75°</a:t>
            </a:r>
          </a:p>
          <a:p>
            <a:r>
              <a:rPr lang="en-US" dirty="0">
                <a:latin typeface="Century Gothic" panose="020B0502020202020204" pitchFamily="34" charset="0"/>
              </a:rPr>
              <a:t>5. Vertical Angles</a:t>
            </a:r>
          </a:p>
          <a:p>
            <a:r>
              <a:rPr lang="en-US" dirty="0">
                <a:latin typeface="Century Gothic" panose="020B0502020202020204" pitchFamily="34" charset="0"/>
              </a:rPr>
              <a:t>	opposite, same</a:t>
            </a:r>
          </a:p>
          <a:p>
            <a:r>
              <a:rPr lang="en-US" dirty="0">
                <a:latin typeface="Century Gothic" panose="020B0502020202020204" pitchFamily="34" charset="0"/>
              </a:rPr>
              <a:t>6. Vertical Angles</a:t>
            </a:r>
          </a:p>
          <a:p>
            <a:r>
              <a:rPr lang="en-US" dirty="0">
                <a:latin typeface="Century Gothic" panose="020B0502020202020204" pitchFamily="34" charset="0"/>
              </a:rPr>
              <a:t>	35°, 145°, 145°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A22C71-D3A4-4E72-A59F-E9E11ADF24E6}"/>
              </a:ext>
            </a:extLst>
          </p:cNvPr>
          <p:cNvSpPr txBox="1"/>
          <p:nvPr/>
        </p:nvSpPr>
        <p:spPr>
          <a:xfrm>
            <a:off x="5224131" y="2062716"/>
            <a:ext cx="4433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7. Adjacent Angles</a:t>
            </a:r>
          </a:p>
          <a:p>
            <a:r>
              <a:rPr lang="en-US" dirty="0">
                <a:latin typeface="Century Gothic" panose="020B0502020202020204" pitchFamily="34" charset="0"/>
              </a:rPr>
              <a:t>	share, next to</a:t>
            </a:r>
          </a:p>
          <a:p>
            <a:r>
              <a:rPr lang="en-US" dirty="0">
                <a:latin typeface="Century Gothic" panose="020B0502020202020204" pitchFamily="34" charset="0"/>
              </a:rPr>
              <a:t>8. Adjacent Angles</a:t>
            </a:r>
          </a:p>
          <a:p>
            <a:r>
              <a:rPr lang="en-US" dirty="0">
                <a:latin typeface="Century Gothic" panose="020B0502020202020204" pitchFamily="34" charset="0"/>
              </a:rPr>
              <a:t>	s = 151°, 29°, 109°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8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2767B-676C-440C-856E-A4E6ED424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Lesson: Angle Relations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392D6-EF1A-46D2-B634-787D489A8F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Teacher will review the vocabulary: supplementary, complementary, adjacent, and vertical angles using a foldable. Teacher will use a PowerPoint while students follow along with their foldable.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CCC7F4-E308-4073-8C50-0F43A5B91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852" y="6155212"/>
            <a:ext cx="1000409" cy="702788"/>
          </a:xfrm>
          <a:prstGeom prst="rect">
            <a:avLst/>
          </a:prstGeom>
        </p:spPr>
      </p:pic>
      <p:sp>
        <p:nvSpPr>
          <p:cNvPr id="5" name="Parallelogram 4">
            <a:extLst>
              <a:ext uri="{FF2B5EF4-FFF2-40B4-BE49-F238E27FC236}">
                <a16:creationId xmlns:a16="http://schemas.microsoft.com/office/drawing/2014/main" id="{A96356C2-EA48-4BEC-A19D-30A79ABC7EAD}"/>
              </a:ext>
            </a:extLst>
          </p:cNvPr>
          <p:cNvSpPr/>
          <p:nvPr/>
        </p:nvSpPr>
        <p:spPr>
          <a:xfrm>
            <a:off x="7325833" y="637953"/>
            <a:ext cx="2020186" cy="2307266"/>
          </a:xfrm>
          <a:prstGeom prst="parallelogram">
            <a:avLst>
              <a:gd name="adj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F37942C3-6993-4CE3-8590-1C3E2A60EF0B}"/>
              </a:ext>
            </a:extLst>
          </p:cNvPr>
          <p:cNvSpPr/>
          <p:nvPr/>
        </p:nvSpPr>
        <p:spPr>
          <a:xfrm rot="21147100">
            <a:off x="7176978" y="566241"/>
            <a:ext cx="1244009" cy="2307266"/>
          </a:xfrm>
          <a:prstGeom prst="parallelogram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3DBD1D-9C19-4902-B7D7-7B38E96270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431619" y="478233"/>
            <a:ext cx="938367" cy="246698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B2F895C-CFFE-4017-9007-849E331B974D}"/>
              </a:ext>
            </a:extLst>
          </p:cNvPr>
          <p:cNvCxnSpPr>
            <a:cxnSpLocks/>
          </p:cNvCxnSpPr>
          <p:nvPr/>
        </p:nvCxnSpPr>
        <p:spPr>
          <a:xfrm flipV="1">
            <a:off x="7336521" y="1603895"/>
            <a:ext cx="924921" cy="12256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2680688-939F-4018-9811-71C9B9DB4D33}"/>
              </a:ext>
            </a:extLst>
          </p:cNvPr>
          <p:cNvCxnSpPr>
            <a:cxnSpLocks/>
          </p:cNvCxnSpPr>
          <p:nvPr/>
        </p:nvCxnSpPr>
        <p:spPr>
          <a:xfrm>
            <a:off x="8431619" y="1607084"/>
            <a:ext cx="914400" cy="14897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22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33C01-4A57-484A-AF01-DA15E71E2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Complementary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8FF08-7AF3-4F47-A9F0-78D6FF9AB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Definition </a:t>
            </a:r>
            <a:r>
              <a:rPr lang="en-US" dirty="0">
                <a:latin typeface="Century Gothic" panose="020B0502020202020204" pitchFamily="34" charset="0"/>
              </a:rPr>
              <a:t>Two or more angles that add up to ______ (a _________ Angle) are complementary. </a:t>
            </a:r>
          </a:p>
          <a:p>
            <a:r>
              <a:rPr lang="en-US" b="1" dirty="0">
                <a:latin typeface="Century Gothic" panose="020B0502020202020204" pitchFamily="34" charset="0"/>
              </a:rPr>
              <a:t>A Way to Remember </a:t>
            </a:r>
            <a:r>
              <a:rPr lang="en-US" dirty="0">
                <a:latin typeface="Century Gothic" panose="020B0502020202020204" pitchFamily="34" charset="0"/>
              </a:rPr>
              <a:t>The “C” in complementary stands for “corner” (right angle).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Example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21CE356-9FA8-47D1-AA16-3381953BF1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645" y="4112156"/>
            <a:ext cx="4336124" cy="19486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C17FC6-B00A-4DDF-A24C-233AA2F51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852" y="6155212"/>
            <a:ext cx="1000409" cy="70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71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075F7-AA15-4F49-9ACD-E3EA9054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Complementary Angles: Practice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F9FDF7-D9BD-4818-AC48-4AECC4040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154" y="1966406"/>
            <a:ext cx="4278923" cy="387140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0D24F47-16D0-4035-B5D5-5DFF3A9F76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852" y="6155212"/>
            <a:ext cx="1000409" cy="70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57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60605-C5CD-4534-B68D-B1D244BA8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Supplementary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9738B-19BE-4CF2-BEA6-2AF8E74C1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Definition </a:t>
            </a:r>
            <a:r>
              <a:rPr lang="en-US" dirty="0">
                <a:latin typeface="Century Gothic" panose="020B0502020202020204" pitchFamily="34" charset="0"/>
              </a:rPr>
              <a:t>Two or more angles that add up to ______ (a ____________ Angle) are supplementary. 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A Way to Remember </a:t>
            </a:r>
            <a:r>
              <a:rPr lang="en-US" dirty="0">
                <a:latin typeface="Century Gothic" panose="020B0502020202020204" pitchFamily="34" charset="0"/>
              </a:rPr>
              <a:t>The “S” in supplementary stands for “straight” (straight angle).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Example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765803-1C7E-4DC4-AF8C-E3F6F9C03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853" y="3967579"/>
            <a:ext cx="4495239" cy="22476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7BCE8D-F20F-4943-9F20-518A33663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852" y="6155212"/>
            <a:ext cx="1000409" cy="70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682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F875B-A4E2-43F3-824C-5E2C4876C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Supplementary Angles: Practice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1229DD-F62F-4C98-87B4-C80217D0C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876" y="1936559"/>
            <a:ext cx="4449478" cy="41677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7B5C86-C691-4028-B444-EF1A7F841D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852" y="6155212"/>
            <a:ext cx="1000409" cy="70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9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60605-C5CD-4534-B68D-B1D244BA8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Opposite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9738B-19BE-4CF2-BEA6-2AF8E74C1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Definition </a:t>
            </a:r>
            <a:r>
              <a:rPr lang="en-US" dirty="0">
                <a:latin typeface="Century Gothic" panose="020B0502020202020204" pitchFamily="34" charset="0"/>
              </a:rPr>
              <a:t>Opposite angles are angles ________________ from each other when two lines cross. Their angle measures are the ___________.</a:t>
            </a:r>
          </a:p>
          <a:p>
            <a:r>
              <a:rPr lang="en-US" b="1" dirty="0">
                <a:latin typeface="Century Gothic" panose="020B0502020202020204" pitchFamily="34" charset="0"/>
              </a:rPr>
              <a:t>A Way to Remember </a:t>
            </a:r>
            <a:r>
              <a:rPr lang="en-US" dirty="0">
                <a:latin typeface="Century Gothic" panose="020B0502020202020204" pitchFamily="34" charset="0"/>
              </a:rPr>
              <a:t>Think about opposite angles being across each other.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Example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A95545-2E17-4743-A7AA-0D6757CDF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624" y="3741038"/>
            <a:ext cx="5342128" cy="23549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BE1E12-7B03-44F9-B018-EC13126936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852" y="6155212"/>
            <a:ext cx="1000409" cy="70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68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9DB01-D2F1-413B-8146-4C56E0945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Opposite Angles: Practice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71E00-F30B-4859-B32C-613DBE800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262" y="1853754"/>
            <a:ext cx="4824096" cy="369126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FB57C4B-0BBE-44D5-9BD0-E3C9E997AB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852" y="6155212"/>
            <a:ext cx="1000409" cy="70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254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76301-D17E-4F05-93C4-B9ACC96E4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Adjacent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BD659-C550-412B-88A2-8B05ED197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Definition </a:t>
            </a:r>
            <a:r>
              <a:rPr lang="en-US" dirty="0">
                <a:latin typeface="Century Gothic" panose="020B0502020202020204" pitchFamily="34" charset="0"/>
              </a:rPr>
              <a:t>Two angles that ___________ a side and a point are adjacent.</a:t>
            </a:r>
          </a:p>
          <a:p>
            <a:r>
              <a:rPr lang="en-US" b="1" dirty="0">
                <a:latin typeface="Century Gothic" panose="020B0502020202020204" pitchFamily="34" charset="0"/>
              </a:rPr>
              <a:t>A Way to Remember </a:t>
            </a:r>
            <a:r>
              <a:rPr lang="en-US" dirty="0">
                <a:latin typeface="Century Gothic" panose="020B0502020202020204" pitchFamily="34" charset="0"/>
              </a:rPr>
              <a:t>Think about adjacent angles being next door neighbors of each other.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Example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8DD064-403F-4A70-97F9-A655F64D9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291" y="4079631"/>
            <a:ext cx="4225658" cy="20518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30E65A-22E1-423C-9EEF-4F88F37614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852" y="6155212"/>
            <a:ext cx="1000409" cy="70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71990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10227</TotalTime>
  <Words>314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Palatino Linotype</vt:lpstr>
      <vt:lpstr>Gallery</vt:lpstr>
      <vt:lpstr>Angle Relations</vt:lpstr>
      <vt:lpstr>Lesson: Angle Relations</vt:lpstr>
      <vt:lpstr>Complementary Angles</vt:lpstr>
      <vt:lpstr>Complementary Angles: Practice</vt:lpstr>
      <vt:lpstr>Supplementary Angles</vt:lpstr>
      <vt:lpstr>Supplementary Angles: Practice</vt:lpstr>
      <vt:lpstr>Opposite Angles</vt:lpstr>
      <vt:lpstr>Opposite Angles: Practice</vt:lpstr>
      <vt:lpstr>Adjacent Angles</vt:lpstr>
      <vt:lpstr>Adjacent Angles: Practice</vt:lpstr>
      <vt:lpstr>Answer Key (in order of slides)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 Relations</dc:title>
  <dc:creator>Briauna</dc:creator>
  <cp:lastModifiedBy>Hickey, Donald</cp:lastModifiedBy>
  <cp:revision>16</cp:revision>
  <dcterms:created xsi:type="dcterms:W3CDTF">2017-09-06T01:50:33Z</dcterms:created>
  <dcterms:modified xsi:type="dcterms:W3CDTF">2019-01-07T18:56:21Z</dcterms:modified>
</cp:coreProperties>
</file>